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4" r:id="rId6"/>
    <p:sldId id="260" r:id="rId7"/>
    <p:sldId id="261" r:id="rId8"/>
    <p:sldId id="265" r:id="rId9"/>
    <p:sldId id="270" r:id="rId10"/>
    <p:sldId id="271" r:id="rId11"/>
    <p:sldId id="272" r:id="rId12"/>
    <p:sldId id="266" r:id="rId13"/>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137" autoAdjust="0"/>
    <p:restoredTop sz="94660"/>
  </p:normalViewPr>
  <p:slideViewPr>
    <p:cSldViewPr>
      <p:cViewPr varScale="1">
        <p:scale>
          <a:sx n="89" d="100"/>
          <a:sy n="89" d="100"/>
        </p:scale>
        <p:origin x="1219"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DA8800BB-B8DA-4C1D-9633-5259E10D2D1D}" type="datetimeFigureOut">
              <a:rPr lang="en-US" smtClean="0"/>
              <a:t>11/11/2024</a:t>
            </a:fld>
            <a:endParaRPr lang="en-US"/>
          </a:p>
        </p:txBody>
      </p:sp>
      <p:sp>
        <p:nvSpPr>
          <p:cNvPr id="4" name="Slide Image Placeholder 3"/>
          <p:cNvSpPr>
            <a:spLocks noGrp="1" noRot="1" noChangeAspect="1"/>
          </p:cNvSpPr>
          <p:nvPr>
            <p:ph type="sldImg" idx="2"/>
          </p:nvPr>
        </p:nvSpPr>
        <p:spPr>
          <a:xfrm>
            <a:off x="1427163" y="1154113"/>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4C9A3B1F-8339-48E5-8651-BF085DBA9FBE}" type="slidenum">
              <a:rPr lang="en-US" smtClean="0"/>
              <a:t>‹#›</a:t>
            </a:fld>
            <a:endParaRPr lang="en-US"/>
          </a:p>
        </p:txBody>
      </p:sp>
    </p:spTree>
    <p:extLst>
      <p:ext uri="{BB962C8B-B14F-4D97-AF65-F5344CB8AC3E}">
        <p14:creationId xmlns:p14="http://schemas.microsoft.com/office/powerpoint/2010/main" val="1378579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A3B1F-8339-48E5-8651-BF085DBA9FBE}" type="slidenum">
              <a:rPr lang="en-US" smtClean="0"/>
              <a:t>3</a:t>
            </a:fld>
            <a:endParaRPr lang="en-US"/>
          </a:p>
        </p:txBody>
      </p:sp>
    </p:spTree>
    <p:extLst>
      <p:ext uri="{BB962C8B-B14F-4D97-AF65-F5344CB8AC3E}">
        <p14:creationId xmlns:p14="http://schemas.microsoft.com/office/powerpoint/2010/main" val="82077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A3B1F-8339-48E5-8651-BF085DBA9FBE}" type="slidenum">
              <a:rPr lang="en-US" smtClean="0"/>
              <a:t>10</a:t>
            </a:fld>
            <a:endParaRPr lang="en-US"/>
          </a:p>
        </p:txBody>
      </p:sp>
    </p:spTree>
    <p:extLst>
      <p:ext uri="{BB962C8B-B14F-4D97-AF65-F5344CB8AC3E}">
        <p14:creationId xmlns:p14="http://schemas.microsoft.com/office/powerpoint/2010/main" val="3053332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C0D5170-EC59-4C36-B39F-7814D65E0857}"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0FA1B4-B3C7-4FD4-AD75-6D0BF596ED4B}" type="slidenum">
              <a:rPr lang="en-US" smtClean="0"/>
              <a:t>‹#›</a:t>
            </a:fld>
            <a:endParaRPr lang="en-US"/>
          </a:p>
        </p:txBody>
      </p:sp>
    </p:spTree>
    <p:extLst>
      <p:ext uri="{BB962C8B-B14F-4D97-AF65-F5344CB8AC3E}">
        <p14:creationId xmlns:p14="http://schemas.microsoft.com/office/powerpoint/2010/main" val="3267640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0D5170-EC59-4C36-B39F-7814D65E0857}"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0FA1B4-B3C7-4FD4-AD75-6D0BF596ED4B}" type="slidenum">
              <a:rPr lang="en-US" smtClean="0"/>
              <a:t>‹#›</a:t>
            </a:fld>
            <a:endParaRPr lang="en-US"/>
          </a:p>
        </p:txBody>
      </p:sp>
    </p:spTree>
    <p:extLst>
      <p:ext uri="{BB962C8B-B14F-4D97-AF65-F5344CB8AC3E}">
        <p14:creationId xmlns:p14="http://schemas.microsoft.com/office/powerpoint/2010/main" val="1798346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0D5170-EC59-4C36-B39F-7814D65E0857}"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0FA1B4-B3C7-4FD4-AD75-6D0BF596ED4B}" type="slidenum">
              <a:rPr lang="en-US" smtClean="0"/>
              <a:t>‹#›</a:t>
            </a:fld>
            <a:endParaRPr lang="en-US"/>
          </a:p>
        </p:txBody>
      </p:sp>
    </p:spTree>
    <p:extLst>
      <p:ext uri="{BB962C8B-B14F-4D97-AF65-F5344CB8AC3E}">
        <p14:creationId xmlns:p14="http://schemas.microsoft.com/office/powerpoint/2010/main" val="2685842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0D5170-EC59-4C36-B39F-7814D65E0857}"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0FA1B4-B3C7-4FD4-AD75-6D0BF596ED4B}" type="slidenum">
              <a:rPr lang="en-US" smtClean="0"/>
              <a:t>‹#›</a:t>
            </a:fld>
            <a:endParaRPr lang="en-US"/>
          </a:p>
        </p:txBody>
      </p:sp>
    </p:spTree>
    <p:extLst>
      <p:ext uri="{BB962C8B-B14F-4D97-AF65-F5344CB8AC3E}">
        <p14:creationId xmlns:p14="http://schemas.microsoft.com/office/powerpoint/2010/main" val="2815711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0D5170-EC59-4C36-B39F-7814D65E0857}"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0FA1B4-B3C7-4FD4-AD75-6D0BF596ED4B}" type="slidenum">
              <a:rPr lang="en-US" smtClean="0"/>
              <a:t>‹#›</a:t>
            </a:fld>
            <a:endParaRPr lang="en-US"/>
          </a:p>
        </p:txBody>
      </p:sp>
    </p:spTree>
    <p:extLst>
      <p:ext uri="{BB962C8B-B14F-4D97-AF65-F5344CB8AC3E}">
        <p14:creationId xmlns:p14="http://schemas.microsoft.com/office/powerpoint/2010/main" val="395016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0D5170-EC59-4C36-B39F-7814D65E0857}"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0FA1B4-B3C7-4FD4-AD75-6D0BF596ED4B}" type="slidenum">
              <a:rPr lang="en-US" smtClean="0"/>
              <a:t>‹#›</a:t>
            </a:fld>
            <a:endParaRPr lang="en-US"/>
          </a:p>
        </p:txBody>
      </p:sp>
    </p:spTree>
    <p:extLst>
      <p:ext uri="{BB962C8B-B14F-4D97-AF65-F5344CB8AC3E}">
        <p14:creationId xmlns:p14="http://schemas.microsoft.com/office/powerpoint/2010/main" val="2328910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0D5170-EC59-4C36-B39F-7814D65E0857}" type="datetimeFigureOut">
              <a:rPr lang="en-US" smtClean="0"/>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0FA1B4-B3C7-4FD4-AD75-6D0BF596ED4B}" type="slidenum">
              <a:rPr lang="en-US" smtClean="0"/>
              <a:t>‹#›</a:t>
            </a:fld>
            <a:endParaRPr lang="en-US"/>
          </a:p>
        </p:txBody>
      </p:sp>
    </p:spTree>
    <p:extLst>
      <p:ext uri="{BB962C8B-B14F-4D97-AF65-F5344CB8AC3E}">
        <p14:creationId xmlns:p14="http://schemas.microsoft.com/office/powerpoint/2010/main" val="1549778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0D5170-EC59-4C36-B39F-7814D65E0857}" type="datetimeFigureOut">
              <a:rPr lang="en-US" smtClean="0"/>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0FA1B4-B3C7-4FD4-AD75-6D0BF596ED4B}" type="slidenum">
              <a:rPr lang="en-US" smtClean="0"/>
              <a:t>‹#›</a:t>
            </a:fld>
            <a:endParaRPr lang="en-US"/>
          </a:p>
        </p:txBody>
      </p:sp>
    </p:spTree>
    <p:extLst>
      <p:ext uri="{BB962C8B-B14F-4D97-AF65-F5344CB8AC3E}">
        <p14:creationId xmlns:p14="http://schemas.microsoft.com/office/powerpoint/2010/main" val="3000236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0D5170-EC59-4C36-B39F-7814D65E0857}" type="datetimeFigureOut">
              <a:rPr lang="en-US" smtClean="0"/>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0FA1B4-B3C7-4FD4-AD75-6D0BF596ED4B}" type="slidenum">
              <a:rPr lang="en-US" smtClean="0"/>
              <a:t>‹#›</a:t>
            </a:fld>
            <a:endParaRPr lang="en-US"/>
          </a:p>
        </p:txBody>
      </p:sp>
    </p:spTree>
    <p:extLst>
      <p:ext uri="{BB962C8B-B14F-4D97-AF65-F5344CB8AC3E}">
        <p14:creationId xmlns:p14="http://schemas.microsoft.com/office/powerpoint/2010/main" val="4034988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0D5170-EC59-4C36-B39F-7814D65E0857}"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0FA1B4-B3C7-4FD4-AD75-6D0BF596ED4B}" type="slidenum">
              <a:rPr lang="en-US" smtClean="0"/>
              <a:t>‹#›</a:t>
            </a:fld>
            <a:endParaRPr lang="en-US"/>
          </a:p>
        </p:txBody>
      </p:sp>
    </p:spTree>
    <p:extLst>
      <p:ext uri="{BB962C8B-B14F-4D97-AF65-F5344CB8AC3E}">
        <p14:creationId xmlns:p14="http://schemas.microsoft.com/office/powerpoint/2010/main" val="172598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0D5170-EC59-4C36-B39F-7814D65E0857}"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0FA1B4-B3C7-4FD4-AD75-6D0BF596ED4B}" type="slidenum">
              <a:rPr lang="en-US" smtClean="0"/>
              <a:t>‹#›</a:t>
            </a:fld>
            <a:endParaRPr lang="en-US"/>
          </a:p>
        </p:txBody>
      </p:sp>
    </p:spTree>
    <p:extLst>
      <p:ext uri="{BB962C8B-B14F-4D97-AF65-F5344CB8AC3E}">
        <p14:creationId xmlns:p14="http://schemas.microsoft.com/office/powerpoint/2010/main" val="2973618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0D5170-EC59-4C36-B39F-7814D65E0857}" type="datetimeFigureOut">
              <a:rPr lang="en-US" smtClean="0"/>
              <a:t>11/11/2024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0FA1B4-B3C7-4FD4-AD75-6D0BF596ED4B}" type="slidenum">
              <a:rPr lang="en-US" smtClean="0"/>
              <a:t>‹#›</a:t>
            </a:fld>
            <a:endParaRPr lang="en-US"/>
          </a:p>
        </p:txBody>
      </p:sp>
    </p:spTree>
    <p:extLst>
      <p:ext uri="{BB962C8B-B14F-4D97-AF65-F5344CB8AC3E}">
        <p14:creationId xmlns:p14="http://schemas.microsoft.com/office/powerpoint/2010/main" val="2007902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7836" y="4559523"/>
            <a:ext cx="8176104" cy="1236440"/>
          </a:xfrm>
          <a:noFill/>
        </p:spPr>
        <p:txBody>
          <a:bodyPr>
            <a:normAutofit/>
          </a:bodyPr>
          <a:lstStyle/>
          <a:p>
            <a:r>
              <a:rPr lang="en-US" sz="5700" dirty="0"/>
              <a:t>11) Simulation</a:t>
            </a:r>
          </a:p>
        </p:txBody>
      </p:sp>
      <p:pic>
        <p:nvPicPr>
          <p:cNvPr id="3" name="Picture 2">
            <a:extLst>
              <a:ext uri="{FF2B5EF4-FFF2-40B4-BE49-F238E27FC236}">
                <a16:creationId xmlns:a16="http://schemas.microsoft.com/office/drawing/2014/main" id="{43476FDE-7A93-4455-9B69-CFFBC2885539}"/>
              </a:ext>
            </a:extLst>
          </p:cNvPr>
          <p:cNvPicPr>
            <a:picLocks noChangeAspect="1"/>
          </p:cNvPicPr>
          <p:nvPr/>
        </p:nvPicPr>
        <p:blipFill rotWithShape="1">
          <a:blip r:embed="rId2"/>
          <a:srcRect l="19580" r="8705" b="1"/>
          <a:stretch/>
        </p:blipFill>
        <p:spPr>
          <a:xfrm>
            <a:off x="20" y="1"/>
            <a:ext cx="9143979" cy="4239482"/>
          </a:xfrm>
          <a:prstGeom prst="rect">
            <a:avLst/>
          </a:prstGeom>
        </p:spPr>
      </p:pic>
    </p:spTree>
    <p:extLst>
      <p:ext uri="{BB962C8B-B14F-4D97-AF65-F5344CB8AC3E}">
        <p14:creationId xmlns:p14="http://schemas.microsoft.com/office/powerpoint/2010/main" val="3702874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533400"/>
            <a:ext cx="8153400" cy="5262979"/>
          </a:xfrm>
          <a:prstGeom prst="rect">
            <a:avLst/>
          </a:prstGeom>
          <a:noFill/>
        </p:spPr>
        <p:txBody>
          <a:bodyPr wrap="square" rtlCol="0">
            <a:spAutoFit/>
          </a:bodyPr>
          <a:lstStyle/>
          <a:p>
            <a:r>
              <a:rPr lang="en-US" sz="2000" dirty="0"/>
              <a:t>Recall sales volume is to be modeled with a normal distribution having a mean of 65,000 and standard deviation of 15000.</a:t>
            </a:r>
          </a:p>
          <a:p>
            <a:endParaRPr lang="en-US" sz="2000" dirty="0"/>
          </a:p>
          <a:p>
            <a:r>
              <a:rPr lang="en-US" sz="2000" dirty="0"/>
              <a:t>Excel has a built in process generator for the normal distribution that has the following form</a:t>
            </a:r>
          </a:p>
          <a:p>
            <a:r>
              <a:rPr lang="en-US" sz="2000" dirty="0"/>
              <a:t>  </a:t>
            </a:r>
          </a:p>
          <a:p>
            <a:r>
              <a:rPr lang="en-US" sz="2000" dirty="0"/>
              <a:t>=NORM.INV(RAND(), mean, standard deviation)</a:t>
            </a:r>
          </a:p>
          <a:p>
            <a:r>
              <a:rPr lang="en-US" sz="2000" dirty="0"/>
              <a:t> </a:t>
            </a:r>
          </a:p>
          <a:p>
            <a:r>
              <a:rPr lang="en-US" sz="2000" dirty="0"/>
              <a:t>where RAND() generates random numbers (uniform) on the interval from 0 to 1.</a:t>
            </a:r>
          </a:p>
          <a:p>
            <a:endParaRPr lang="en-US" sz="2000" dirty="0"/>
          </a:p>
          <a:p>
            <a:r>
              <a:rPr lang="en-US" sz="2000" dirty="0"/>
              <a:t>For our example, the process generator will be specified as:</a:t>
            </a:r>
          </a:p>
          <a:p>
            <a:endParaRPr lang="en-US" sz="2000" dirty="0"/>
          </a:p>
          <a:p>
            <a:r>
              <a:rPr lang="en-US" sz="2000" dirty="0"/>
              <a:t>=NORM.INV(RAND(), 65000, 15000)</a:t>
            </a:r>
          </a:p>
          <a:p>
            <a:endParaRPr lang="en-US" sz="2000" dirty="0"/>
          </a:p>
          <a:p>
            <a:endParaRPr lang="en-US" dirty="0"/>
          </a:p>
          <a:p>
            <a:endParaRPr lang="en-US" dirty="0"/>
          </a:p>
        </p:txBody>
      </p:sp>
      <p:pic>
        <p:nvPicPr>
          <p:cNvPr id="2" name="Picture 1">
            <a:extLst>
              <a:ext uri="{FF2B5EF4-FFF2-40B4-BE49-F238E27FC236}">
                <a16:creationId xmlns:a16="http://schemas.microsoft.com/office/drawing/2014/main" id="{94EDEBA9-63A7-448E-97B5-233635FAF28A}"/>
              </a:ext>
            </a:extLst>
          </p:cNvPr>
          <p:cNvPicPr>
            <a:picLocks noChangeAspect="1"/>
          </p:cNvPicPr>
          <p:nvPr/>
        </p:nvPicPr>
        <p:blipFill>
          <a:blip r:embed="rId3"/>
          <a:stretch>
            <a:fillRect/>
          </a:stretch>
        </p:blipFill>
        <p:spPr>
          <a:xfrm>
            <a:off x="5943600" y="1905000"/>
            <a:ext cx="2009654" cy="685800"/>
          </a:xfrm>
          <a:prstGeom prst="rect">
            <a:avLst/>
          </a:prstGeom>
        </p:spPr>
      </p:pic>
    </p:spTree>
    <p:extLst>
      <p:ext uri="{BB962C8B-B14F-4D97-AF65-F5344CB8AC3E}">
        <p14:creationId xmlns:p14="http://schemas.microsoft.com/office/powerpoint/2010/main" val="3965583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457200"/>
            <a:ext cx="8077200" cy="5909310"/>
          </a:xfrm>
          <a:prstGeom prst="rect">
            <a:avLst/>
          </a:prstGeom>
          <a:noFill/>
        </p:spPr>
        <p:txBody>
          <a:bodyPr wrap="square" rtlCol="0">
            <a:spAutoFit/>
          </a:bodyPr>
          <a:lstStyle/>
          <a:p>
            <a:r>
              <a:rPr lang="en-US" dirty="0"/>
              <a:t>Recall the variable cost distribution can be modeled using the uniform distribution on the interval from $8.00 to $10.00</a:t>
            </a:r>
          </a:p>
          <a:p>
            <a:endParaRPr lang="en-US" dirty="0"/>
          </a:p>
          <a:p>
            <a:r>
              <a:rPr lang="en-US" dirty="0"/>
              <a:t>Using the RAND() function we can generate observations for any interval a, b</a:t>
            </a:r>
          </a:p>
          <a:p>
            <a:r>
              <a:rPr lang="en-US" dirty="0"/>
              <a:t> (a &lt; b) using the following process generator</a:t>
            </a:r>
          </a:p>
          <a:p>
            <a:r>
              <a:rPr lang="en-US" dirty="0"/>
              <a:t> </a:t>
            </a:r>
          </a:p>
          <a:p>
            <a:r>
              <a:rPr lang="en-US" dirty="0"/>
              <a:t>= a  +  (b – a)* RAND()</a:t>
            </a:r>
          </a:p>
          <a:p>
            <a:r>
              <a:rPr lang="en-US" dirty="0"/>
              <a:t>  </a:t>
            </a:r>
          </a:p>
          <a:p>
            <a:r>
              <a:rPr lang="en-US" dirty="0"/>
              <a:t>(Excel has a variety of process generators that can be found by clicking </a:t>
            </a:r>
            <a:r>
              <a:rPr lang="en-US" b="1" i="1" dirty="0"/>
              <a:t>f(x</a:t>
            </a:r>
            <a:r>
              <a:rPr lang="en-US" dirty="0"/>
              <a:t>)</a:t>
            </a:r>
          </a:p>
          <a:p>
            <a:endParaRPr lang="en-US" b="1" i="1" dirty="0"/>
          </a:p>
          <a:p>
            <a:r>
              <a:rPr lang="en-US" dirty="0"/>
              <a:t>The different aspects of the application can be entered into Excel as follows:</a:t>
            </a:r>
          </a:p>
          <a:p>
            <a:endParaRPr lang="en-US" i="1" dirty="0"/>
          </a:p>
          <a:p>
            <a:endParaRPr lang="en-US" b="1" i="1" dirty="0"/>
          </a:p>
          <a:p>
            <a:endParaRPr lang="en-US" b="1" i="1" dirty="0"/>
          </a:p>
          <a:p>
            <a:endParaRPr lang="en-US" b="1" i="1" dirty="0"/>
          </a:p>
          <a:p>
            <a:endParaRPr lang="en-US" b="1" i="1" dirty="0"/>
          </a:p>
          <a:p>
            <a:endParaRPr lang="en-US" b="1" i="1" dirty="0"/>
          </a:p>
          <a:p>
            <a:endParaRPr lang="en-US" b="1" i="1" dirty="0"/>
          </a:p>
          <a:p>
            <a:endParaRPr lang="en-US" b="1" i="1" dirty="0"/>
          </a:p>
          <a:p>
            <a:endParaRPr lang="en-US" b="1" i="1" dirty="0"/>
          </a:p>
          <a:p>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48" y="3657600"/>
            <a:ext cx="8887303"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5CCC6584-F3E9-43B9-B46A-68A2BCFEC8D9}"/>
              </a:ext>
            </a:extLst>
          </p:cNvPr>
          <p:cNvPicPr>
            <a:picLocks noChangeAspect="1"/>
          </p:cNvPicPr>
          <p:nvPr/>
        </p:nvPicPr>
        <p:blipFill>
          <a:blip r:embed="rId3"/>
          <a:stretch>
            <a:fillRect/>
          </a:stretch>
        </p:blipFill>
        <p:spPr>
          <a:xfrm>
            <a:off x="4953000" y="1600200"/>
            <a:ext cx="1330075" cy="990600"/>
          </a:xfrm>
          <a:prstGeom prst="rect">
            <a:avLst/>
          </a:prstGeom>
        </p:spPr>
      </p:pic>
    </p:spTree>
    <p:extLst>
      <p:ext uri="{BB962C8B-B14F-4D97-AF65-F5344CB8AC3E}">
        <p14:creationId xmlns:p14="http://schemas.microsoft.com/office/powerpoint/2010/main" val="84522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0"/>
            <a:ext cx="8229600" cy="5105400"/>
          </a:xfrm>
        </p:spPr>
        <p:txBody>
          <a:bodyPr>
            <a:normAutofit fontScale="25000" lnSpcReduction="20000"/>
          </a:bodyPr>
          <a:lstStyle/>
          <a:p>
            <a:pPr marL="0" indent="0">
              <a:buNone/>
            </a:pPr>
            <a:r>
              <a:rPr lang="en-US" sz="9600" dirty="0"/>
              <a:t>Added Application 2)</a:t>
            </a:r>
          </a:p>
          <a:p>
            <a:pPr marL="0" indent="0">
              <a:buNone/>
            </a:pPr>
            <a:endParaRPr lang="en-US" sz="9600" dirty="0"/>
          </a:p>
          <a:p>
            <a:pPr marL="0" indent="0">
              <a:buNone/>
            </a:pPr>
            <a:r>
              <a:rPr lang="en-US" sz="8000" dirty="0"/>
              <a:t>Frank Miller has decided to leave his employer to become an independent consultant.  Being self employed, Frank will be making year end contributions to a SEP IRA retirement account.  </a:t>
            </a:r>
          </a:p>
          <a:p>
            <a:pPr marL="0" indent="0">
              <a:buNone/>
            </a:pPr>
            <a:endParaRPr lang="en-US" sz="8000" dirty="0"/>
          </a:p>
          <a:p>
            <a:pPr marL="0" indent="0">
              <a:buNone/>
            </a:pPr>
            <a:r>
              <a:rPr lang="en-US" sz="8000" dirty="0"/>
              <a:t>Frank expects to be able to make contributions for 30 years, but is uncertain about the yearly amounts and also the annual rate of return.  He expects to be able to invest $12,000 each year, and given the uncertainty, assumes that amount to have a normal distribution with a standard deviation of $2,000.</a:t>
            </a:r>
          </a:p>
          <a:p>
            <a:pPr marL="0" indent="0">
              <a:buNone/>
            </a:pPr>
            <a:endParaRPr lang="en-US" sz="8000" dirty="0"/>
          </a:p>
          <a:p>
            <a:pPr marL="0" indent="0">
              <a:buNone/>
            </a:pPr>
            <a:r>
              <a:rPr lang="en-US" sz="8000" dirty="0"/>
              <a:t>In addition, the rate of return is also uncertain.   It is estimated to have a uniform distribution with a range between 2% and 10%.</a:t>
            </a:r>
          </a:p>
          <a:p>
            <a:pPr marL="0" indent="0">
              <a:buNone/>
            </a:pPr>
            <a:r>
              <a:rPr lang="en-US" sz="8000" dirty="0"/>
              <a:t>-How much can Frank expect to have in his retirement fund at the end of the 30 years? (run the simulation for 1000 replications).</a:t>
            </a:r>
          </a:p>
          <a:p>
            <a:pPr marL="0" indent="0">
              <a:buNone/>
            </a:pPr>
            <a:endParaRPr lang="en-US" sz="8000" dirty="0"/>
          </a:p>
          <a:p>
            <a:pPr marL="0" indent="0">
              <a:buNone/>
            </a:pPr>
            <a:r>
              <a:rPr lang="en-US" sz="8000" dirty="0"/>
              <a:t>-What is the probability that Frank will have more than $1 million in his fund at the end of 30 years?</a:t>
            </a:r>
          </a:p>
          <a:p>
            <a:pPr marL="0" indent="0">
              <a:buNone/>
            </a:pPr>
            <a:endParaRPr lang="en-US" sz="8000" dirty="0"/>
          </a:p>
          <a:p>
            <a:pPr marL="0" indent="0">
              <a:buNone/>
            </a:pPr>
            <a:endParaRPr lang="en-US" sz="8000" dirty="0"/>
          </a:p>
        </p:txBody>
      </p:sp>
      <p:pic>
        <p:nvPicPr>
          <p:cNvPr id="2" name="Picture 1">
            <a:extLst>
              <a:ext uri="{FF2B5EF4-FFF2-40B4-BE49-F238E27FC236}">
                <a16:creationId xmlns:a16="http://schemas.microsoft.com/office/drawing/2014/main" id="{841C712C-C47C-4CDF-9499-6D8E4C8A0029}"/>
              </a:ext>
            </a:extLst>
          </p:cNvPr>
          <p:cNvPicPr>
            <a:picLocks noChangeAspect="1"/>
          </p:cNvPicPr>
          <p:nvPr/>
        </p:nvPicPr>
        <p:blipFill>
          <a:blip r:embed="rId2"/>
          <a:stretch>
            <a:fillRect/>
          </a:stretch>
        </p:blipFill>
        <p:spPr>
          <a:xfrm>
            <a:off x="228600" y="76200"/>
            <a:ext cx="762000" cy="893551"/>
          </a:xfrm>
          <a:prstGeom prst="rect">
            <a:avLst/>
          </a:prstGeom>
        </p:spPr>
      </p:pic>
      <p:pic>
        <p:nvPicPr>
          <p:cNvPr id="5" name="Picture 4">
            <a:extLst>
              <a:ext uri="{FF2B5EF4-FFF2-40B4-BE49-F238E27FC236}">
                <a16:creationId xmlns:a16="http://schemas.microsoft.com/office/drawing/2014/main" id="{7E961E95-14D0-4037-A438-2F28A06627FA}"/>
              </a:ext>
            </a:extLst>
          </p:cNvPr>
          <p:cNvPicPr>
            <a:picLocks noChangeAspect="1"/>
          </p:cNvPicPr>
          <p:nvPr/>
        </p:nvPicPr>
        <p:blipFill>
          <a:blip r:embed="rId3"/>
          <a:stretch>
            <a:fillRect/>
          </a:stretch>
        </p:blipFill>
        <p:spPr>
          <a:xfrm>
            <a:off x="3429000" y="131478"/>
            <a:ext cx="3901778" cy="1676545"/>
          </a:xfrm>
          <a:prstGeom prst="rect">
            <a:avLst/>
          </a:prstGeom>
        </p:spPr>
      </p:pic>
    </p:spTree>
    <p:extLst>
      <p:ext uri="{BB962C8B-B14F-4D97-AF65-F5344CB8AC3E}">
        <p14:creationId xmlns:p14="http://schemas.microsoft.com/office/powerpoint/2010/main" val="858792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4525963"/>
          </a:xfrm>
        </p:spPr>
        <p:txBody>
          <a:bodyPr>
            <a:noAutofit/>
          </a:bodyPr>
          <a:lstStyle/>
          <a:p>
            <a:pPr marL="0" indent="0">
              <a:buNone/>
            </a:pPr>
            <a:r>
              <a:rPr lang="en-US" sz="2000" u="sng" dirty="0"/>
              <a:t>Simulation</a:t>
            </a:r>
            <a:r>
              <a:rPr lang="en-US" sz="2000" dirty="0"/>
              <a:t> is a methodology used to model systems by artificially generating system activities.   It is a descriptive methodology in that analysis and solutions are obtained by observing resulting performance measures from the simulation runs.  It is a widely used technique to determine solutions that can be applied to problems that would be difficult if not impossible to solve analytically.</a:t>
            </a:r>
          </a:p>
          <a:p>
            <a:pPr marL="0" indent="0">
              <a:buNone/>
            </a:pPr>
            <a:r>
              <a:rPr lang="en-US" sz="2000" dirty="0"/>
              <a:t> </a:t>
            </a:r>
          </a:p>
          <a:p>
            <a:pPr marL="0" indent="0">
              <a:buNone/>
            </a:pPr>
            <a:r>
              <a:rPr lang="en-US" sz="2000" dirty="0"/>
              <a:t> </a:t>
            </a:r>
          </a:p>
          <a:p>
            <a:pPr marL="0" indent="0">
              <a:buNone/>
            </a:pPr>
            <a:r>
              <a:rPr lang="en-US" sz="2000" dirty="0"/>
              <a:t>Example</a:t>
            </a:r>
          </a:p>
          <a:p>
            <a:pPr marL="0" indent="0">
              <a:buNone/>
            </a:pPr>
            <a:r>
              <a:rPr lang="en-US" sz="2000" dirty="0"/>
              <a:t> </a:t>
            </a:r>
          </a:p>
          <a:p>
            <a:pPr marL="0" indent="0">
              <a:buNone/>
            </a:pPr>
            <a:r>
              <a:rPr lang="en-US" sz="2000" dirty="0"/>
              <a:t>Tasty Burger is a QSR in a busy area of a large city.  They are planning to open a drive through facility and are interested in knowing the best way to configure the drive through operations (how many service windows will be needed, how should waiting lines be configured, etc.).</a:t>
            </a:r>
          </a:p>
          <a:p>
            <a:pPr marL="0" indent="0">
              <a:buNone/>
            </a:pPr>
            <a:r>
              <a:rPr lang="en-US" sz="2000" dirty="0"/>
              <a:t> </a:t>
            </a:r>
          </a:p>
          <a:p>
            <a:pPr marL="0" indent="0">
              <a:buNone/>
            </a:pPr>
            <a:r>
              <a:rPr lang="en-US" sz="2000" dirty="0"/>
              <a:t>To address this they will conduct a simulation study by artificially generating customers through several proposed system configurations and measuring the performance of each configuration.</a:t>
            </a:r>
          </a:p>
        </p:txBody>
      </p:sp>
      <p:pic>
        <p:nvPicPr>
          <p:cNvPr id="2" name="Picture 1">
            <a:extLst>
              <a:ext uri="{FF2B5EF4-FFF2-40B4-BE49-F238E27FC236}">
                <a16:creationId xmlns:a16="http://schemas.microsoft.com/office/drawing/2014/main" id="{8E6A79F7-6A91-4876-B67C-0E3053F59C2C}"/>
              </a:ext>
            </a:extLst>
          </p:cNvPr>
          <p:cNvPicPr>
            <a:picLocks noChangeAspect="1"/>
          </p:cNvPicPr>
          <p:nvPr/>
        </p:nvPicPr>
        <p:blipFill>
          <a:blip r:embed="rId2"/>
          <a:stretch>
            <a:fillRect/>
          </a:stretch>
        </p:blipFill>
        <p:spPr>
          <a:xfrm>
            <a:off x="6858000" y="2209800"/>
            <a:ext cx="1897588" cy="1524000"/>
          </a:xfrm>
          <a:prstGeom prst="rect">
            <a:avLst/>
          </a:prstGeom>
        </p:spPr>
      </p:pic>
    </p:spTree>
    <p:extLst>
      <p:ext uri="{BB962C8B-B14F-4D97-AF65-F5344CB8AC3E}">
        <p14:creationId xmlns:p14="http://schemas.microsoft.com/office/powerpoint/2010/main" val="295211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 y="304800"/>
            <a:ext cx="8229600" cy="1600200"/>
          </a:xfrm>
        </p:spPr>
        <p:txBody>
          <a:bodyPr>
            <a:normAutofit fontScale="92500" lnSpcReduction="10000"/>
          </a:bodyPr>
          <a:lstStyle/>
          <a:p>
            <a:pPr marL="0" indent="0">
              <a:buNone/>
            </a:pPr>
            <a:r>
              <a:rPr lang="en-US" sz="2400" dirty="0"/>
              <a:t>The first, and most basic, configuration for the example is a single service window.  To simulate operations of this system information has been obtained about how customers arrive (arrival distribution), and also how quickly customers are served (service time distribution).  The distributions appear below.</a:t>
            </a:r>
          </a:p>
          <a:p>
            <a:pPr marL="0" indent="0">
              <a:buNone/>
            </a:pP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2286000"/>
            <a:ext cx="6587706" cy="16261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5800" y="4038600"/>
            <a:ext cx="7635240" cy="2585323"/>
          </a:xfrm>
          <a:prstGeom prst="rect">
            <a:avLst/>
          </a:prstGeom>
          <a:noFill/>
        </p:spPr>
        <p:txBody>
          <a:bodyPr wrap="square" rtlCol="0">
            <a:spAutoFit/>
          </a:bodyPr>
          <a:lstStyle/>
          <a:p>
            <a:r>
              <a:rPr lang="en-US" dirty="0"/>
              <a:t>Simulations that involve sampling from probability distributions are called </a:t>
            </a:r>
            <a:r>
              <a:rPr lang="en-US" u="sng" dirty="0"/>
              <a:t>Monte Carlo simulations</a:t>
            </a:r>
            <a:r>
              <a:rPr lang="en-US" dirty="0"/>
              <a:t>.  We want to generate customer arrivals according to the arrival time distribution, and generate service times according to the service time distribution.  Mechanisms for sampling from probability distributions are sometimes referred to as </a:t>
            </a:r>
            <a:r>
              <a:rPr lang="en-US" u="sng" dirty="0"/>
              <a:t>process generators</a:t>
            </a:r>
            <a:r>
              <a:rPr lang="en-US" dirty="0"/>
              <a:t>.  </a:t>
            </a:r>
          </a:p>
          <a:p>
            <a:endParaRPr lang="en-US" dirty="0"/>
          </a:p>
          <a:p>
            <a:r>
              <a:rPr lang="en-US" dirty="0"/>
              <a:t>How can we produce process generators for the above distributions and apply them to artificially run our Tasty Burger QSR with the proposed drive through configuration?</a:t>
            </a:r>
          </a:p>
        </p:txBody>
      </p:sp>
      <p:pic>
        <p:nvPicPr>
          <p:cNvPr id="2" name="Picture 1">
            <a:extLst>
              <a:ext uri="{FF2B5EF4-FFF2-40B4-BE49-F238E27FC236}">
                <a16:creationId xmlns:a16="http://schemas.microsoft.com/office/drawing/2014/main" id="{75C3CB4C-1CAE-455B-A026-F4D83EE5943A}"/>
              </a:ext>
            </a:extLst>
          </p:cNvPr>
          <p:cNvPicPr>
            <a:picLocks noChangeAspect="1"/>
          </p:cNvPicPr>
          <p:nvPr/>
        </p:nvPicPr>
        <p:blipFill>
          <a:blip r:embed="rId4"/>
          <a:stretch>
            <a:fillRect/>
          </a:stretch>
        </p:blipFill>
        <p:spPr>
          <a:xfrm>
            <a:off x="7963852" y="1905000"/>
            <a:ext cx="714375" cy="1218839"/>
          </a:xfrm>
          <a:prstGeom prst="rect">
            <a:avLst/>
          </a:prstGeom>
        </p:spPr>
      </p:pic>
      <p:pic>
        <p:nvPicPr>
          <p:cNvPr id="5" name="Picture 4">
            <a:extLst>
              <a:ext uri="{FF2B5EF4-FFF2-40B4-BE49-F238E27FC236}">
                <a16:creationId xmlns:a16="http://schemas.microsoft.com/office/drawing/2014/main" id="{E60A7C73-471D-4114-945A-D99A3354B268}"/>
              </a:ext>
            </a:extLst>
          </p:cNvPr>
          <p:cNvPicPr>
            <a:picLocks noChangeAspect="1"/>
          </p:cNvPicPr>
          <p:nvPr/>
        </p:nvPicPr>
        <p:blipFill>
          <a:blip r:embed="rId5"/>
          <a:stretch>
            <a:fillRect/>
          </a:stretch>
        </p:blipFill>
        <p:spPr>
          <a:xfrm>
            <a:off x="162576" y="2031469"/>
            <a:ext cx="949999" cy="622249"/>
          </a:xfrm>
          <a:prstGeom prst="rect">
            <a:avLst/>
          </a:prstGeom>
        </p:spPr>
      </p:pic>
    </p:spTree>
    <p:extLst>
      <p:ext uri="{BB962C8B-B14F-4D97-AF65-F5344CB8AC3E}">
        <p14:creationId xmlns:p14="http://schemas.microsoft.com/office/powerpoint/2010/main" val="352047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228600"/>
            <a:ext cx="4229100" cy="42146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2400" y="4572000"/>
            <a:ext cx="8839200" cy="2308324"/>
          </a:xfrm>
          <a:prstGeom prst="rect">
            <a:avLst/>
          </a:prstGeom>
          <a:noFill/>
        </p:spPr>
        <p:txBody>
          <a:bodyPr wrap="square" rtlCol="0">
            <a:spAutoFit/>
          </a:bodyPr>
          <a:lstStyle/>
          <a:p>
            <a:r>
              <a:rPr lang="en-US" dirty="0"/>
              <a:t>The general idea for creating process generators is to invert the probability distribution and supply uniform random numbers as input to generate the observations from the desired distributions.  (</a:t>
            </a:r>
            <a:r>
              <a:rPr lang="en-US" dirty="0" err="1"/>
              <a:t>e.g</a:t>
            </a:r>
            <a:r>
              <a:rPr lang="en-US" dirty="0"/>
              <a:t>, Excel function </a:t>
            </a:r>
            <a:r>
              <a:rPr lang="en-US" dirty="0" err="1"/>
              <a:t>RandBetween</a:t>
            </a:r>
            <a:r>
              <a:rPr lang="en-US" dirty="0"/>
              <a:t>(A,B)  will provide uniform random integers between A and B inclusive)</a:t>
            </a:r>
          </a:p>
          <a:p>
            <a:r>
              <a:rPr lang="en-US" dirty="0"/>
              <a:t>  </a:t>
            </a:r>
          </a:p>
          <a:p>
            <a:r>
              <a:rPr lang="en-US" dirty="0"/>
              <a:t>Our example is a basic one, but this basic idea can be applied in general, and to both discrete and continuous probability distributions (more on this later).</a:t>
            </a:r>
          </a:p>
          <a:p>
            <a:endParaRPr lang="en-US" dirty="0"/>
          </a:p>
        </p:txBody>
      </p:sp>
      <p:pic>
        <p:nvPicPr>
          <p:cNvPr id="2" name="Picture 1">
            <a:extLst>
              <a:ext uri="{FF2B5EF4-FFF2-40B4-BE49-F238E27FC236}">
                <a16:creationId xmlns:a16="http://schemas.microsoft.com/office/drawing/2014/main" id="{5897E2EE-69A5-4530-8B94-7DB725CF6530}"/>
              </a:ext>
            </a:extLst>
          </p:cNvPr>
          <p:cNvPicPr>
            <a:picLocks noChangeAspect="1"/>
          </p:cNvPicPr>
          <p:nvPr/>
        </p:nvPicPr>
        <p:blipFill>
          <a:blip r:embed="rId3"/>
          <a:stretch>
            <a:fillRect/>
          </a:stretch>
        </p:blipFill>
        <p:spPr>
          <a:xfrm>
            <a:off x="6858000" y="3048000"/>
            <a:ext cx="719390" cy="1213209"/>
          </a:xfrm>
          <a:prstGeom prst="rect">
            <a:avLst/>
          </a:prstGeom>
        </p:spPr>
      </p:pic>
      <p:pic>
        <p:nvPicPr>
          <p:cNvPr id="3" name="Picture 2">
            <a:extLst>
              <a:ext uri="{FF2B5EF4-FFF2-40B4-BE49-F238E27FC236}">
                <a16:creationId xmlns:a16="http://schemas.microsoft.com/office/drawing/2014/main" id="{226054F4-00D6-400D-A5B4-5F16C131F27B}"/>
              </a:ext>
            </a:extLst>
          </p:cNvPr>
          <p:cNvPicPr>
            <a:picLocks noChangeAspect="1"/>
          </p:cNvPicPr>
          <p:nvPr/>
        </p:nvPicPr>
        <p:blipFill>
          <a:blip r:embed="rId4"/>
          <a:stretch>
            <a:fillRect/>
          </a:stretch>
        </p:blipFill>
        <p:spPr>
          <a:xfrm>
            <a:off x="609600" y="1066799"/>
            <a:ext cx="1143000" cy="747347"/>
          </a:xfrm>
          <a:prstGeom prst="rect">
            <a:avLst/>
          </a:prstGeom>
        </p:spPr>
      </p:pic>
    </p:spTree>
    <p:extLst>
      <p:ext uri="{BB962C8B-B14F-4D97-AF65-F5344CB8AC3E}">
        <p14:creationId xmlns:p14="http://schemas.microsoft.com/office/powerpoint/2010/main" val="4180591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840" y="914400"/>
            <a:ext cx="5867399" cy="52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7816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219200"/>
            <a:ext cx="8686800" cy="3385542"/>
          </a:xfrm>
          <a:prstGeom prst="rect">
            <a:avLst/>
          </a:prstGeom>
          <a:noFill/>
        </p:spPr>
        <p:txBody>
          <a:bodyPr wrap="square" rtlCol="0">
            <a:spAutoFit/>
          </a:bodyPr>
          <a:lstStyle/>
          <a:p>
            <a:r>
              <a:rPr lang="en-US" sz="2800" dirty="0"/>
              <a:t>Returning to our example, now that we have a method for producing artificial customers to our QSR, we can run operations and observe how well the system performs.  </a:t>
            </a:r>
          </a:p>
          <a:p>
            <a:endParaRPr lang="en-US" sz="2800" dirty="0"/>
          </a:p>
          <a:p>
            <a:r>
              <a:rPr lang="en-US" sz="2800" dirty="0"/>
              <a:t>As a basic performance measure, we can keep track of customer wait times and determine the average customer waiting time for the specified drive through configuration.</a:t>
            </a:r>
          </a:p>
          <a:p>
            <a:endParaRPr lang="en-US" dirty="0"/>
          </a:p>
        </p:txBody>
      </p:sp>
    </p:spTree>
    <p:extLst>
      <p:ext uri="{BB962C8B-B14F-4D97-AF65-F5344CB8AC3E}">
        <p14:creationId xmlns:p14="http://schemas.microsoft.com/office/powerpoint/2010/main" val="3280750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659" y="192315"/>
            <a:ext cx="8381999" cy="646331"/>
          </a:xfrm>
          <a:prstGeom prst="rect">
            <a:avLst/>
          </a:prstGeom>
          <a:noFill/>
        </p:spPr>
        <p:txBody>
          <a:bodyPr wrap="square" rtlCol="0">
            <a:spAutoFit/>
          </a:bodyPr>
          <a:lstStyle/>
          <a:p>
            <a:r>
              <a:rPr lang="en-US" b="1" dirty="0"/>
              <a:t>Simulate operations for the first five customers and determine average customer waiting time, and the average customer time in the system.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82440"/>
            <a:ext cx="4424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251960"/>
            <a:ext cx="4659589" cy="161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352800" y="3886200"/>
            <a:ext cx="4572000" cy="369332"/>
          </a:xfrm>
          <a:prstGeom prst="rect">
            <a:avLst/>
          </a:prstGeom>
          <a:noFill/>
        </p:spPr>
        <p:txBody>
          <a:bodyPr wrap="square" rtlCol="0">
            <a:spAutoFit/>
          </a:bodyPr>
          <a:lstStyle/>
          <a:p>
            <a:r>
              <a:rPr lang="en-US" dirty="0"/>
              <a:t>Process Generators</a:t>
            </a:r>
          </a:p>
        </p:txBody>
      </p:sp>
      <p:graphicFrame>
        <p:nvGraphicFramePr>
          <p:cNvPr id="5" name="Table 4"/>
          <p:cNvGraphicFramePr>
            <a:graphicFrameLocks noGrp="1"/>
          </p:cNvGraphicFramePr>
          <p:nvPr>
            <p:extLst>
              <p:ext uri="{D42A27DB-BD31-4B8C-83A1-F6EECF244321}">
                <p14:modId xmlns:p14="http://schemas.microsoft.com/office/powerpoint/2010/main" val="77999721"/>
              </p:ext>
            </p:extLst>
          </p:nvPr>
        </p:nvGraphicFramePr>
        <p:xfrm>
          <a:off x="304800" y="1123500"/>
          <a:ext cx="8404856" cy="2383931"/>
        </p:xfrm>
        <a:graphic>
          <a:graphicData uri="http://schemas.openxmlformats.org/drawingml/2006/table">
            <a:tbl>
              <a:tblPr firstRow="1" firstCol="1" bandRow="1"/>
              <a:tblGrid>
                <a:gridCol w="869675">
                  <a:extLst>
                    <a:ext uri="{9D8B030D-6E8A-4147-A177-3AD203B41FA5}">
                      <a16:colId xmlns:a16="http://schemas.microsoft.com/office/drawing/2014/main" val="20000"/>
                    </a:ext>
                  </a:extLst>
                </a:gridCol>
                <a:gridCol w="1542067">
                  <a:extLst>
                    <a:ext uri="{9D8B030D-6E8A-4147-A177-3AD203B41FA5}">
                      <a16:colId xmlns:a16="http://schemas.microsoft.com/office/drawing/2014/main" val="20001"/>
                    </a:ext>
                  </a:extLst>
                </a:gridCol>
                <a:gridCol w="944474">
                  <a:extLst>
                    <a:ext uri="{9D8B030D-6E8A-4147-A177-3AD203B41FA5}">
                      <a16:colId xmlns:a16="http://schemas.microsoft.com/office/drawing/2014/main" val="20002"/>
                    </a:ext>
                  </a:extLst>
                </a:gridCol>
                <a:gridCol w="841440">
                  <a:extLst>
                    <a:ext uri="{9D8B030D-6E8A-4147-A177-3AD203B41FA5}">
                      <a16:colId xmlns:a16="http://schemas.microsoft.com/office/drawing/2014/main" val="20003"/>
                    </a:ext>
                  </a:extLst>
                </a:gridCol>
                <a:gridCol w="841440">
                  <a:extLst>
                    <a:ext uri="{9D8B030D-6E8A-4147-A177-3AD203B41FA5}">
                      <a16:colId xmlns:a16="http://schemas.microsoft.com/office/drawing/2014/main" val="20004"/>
                    </a:ext>
                  </a:extLst>
                </a:gridCol>
                <a:gridCol w="841440">
                  <a:extLst>
                    <a:ext uri="{9D8B030D-6E8A-4147-A177-3AD203B41FA5}">
                      <a16:colId xmlns:a16="http://schemas.microsoft.com/office/drawing/2014/main" val="20005"/>
                    </a:ext>
                  </a:extLst>
                </a:gridCol>
                <a:gridCol w="841440">
                  <a:extLst>
                    <a:ext uri="{9D8B030D-6E8A-4147-A177-3AD203B41FA5}">
                      <a16:colId xmlns:a16="http://schemas.microsoft.com/office/drawing/2014/main" val="20006"/>
                    </a:ext>
                  </a:extLst>
                </a:gridCol>
                <a:gridCol w="841440">
                  <a:extLst>
                    <a:ext uri="{9D8B030D-6E8A-4147-A177-3AD203B41FA5}">
                      <a16:colId xmlns:a16="http://schemas.microsoft.com/office/drawing/2014/main" val="20007"/>
                    </a:ext>
                  </a:extLst>
                </a:gridCol>
                <a:gridCol w="841440">
                  <a:extLst>
                    <a:ext uri="{9D8B030D-6E8A-4147-A177-3AD203B41FA5}">
                      <a16:colId xmlns:a16="http://schemas.microsoft.com/office/drawing/2014/main" val="20008"/>
                    </a:ext>
                  </a:extLst>
                </a:gridCol>
              </a:tblGrid>
              <a:tr h="1157788">
                <a:tc>
                  <a:txBody>
                    <a:bodyPr/>
                    <a:lstStyle/>
                    <a:p>
                      <a:pPr marL="0" marR="0" algn="ctr">
                        <a:lnSpc>
                          <a:spcPct val="115000"/>
                        </a:lnSpc>
                        <a:spcBef>
                          <a:spcPts val="0"/>
                        </a:spcBef>
                        <a:spcAft>
                          <a:spcPts val="0"/>
                        </a:spcAft>
                      </a:pPr>
                      <a:r>
                        <a:rPr lang="en-US" sz="1400" dirty="0">
                          <a:effectLst/>
                          <a:latin typeface="Calibri"/>
                          <a:ea typeface="Calibri"/>
                          <a:cs typeface="Times New Roman"/>
                        </a:rPr>
                        <a:t>Customer 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Random 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Time </a:t>
                      </a:r>
                      <a:r>
                        <a:rPr lang="en-US" sz="1400" dirty="0" err="1">
                          <a:effectLst/>
                          <a:latin typeface="Calibri"/>
                          <a:ea typeface="Calibri"/>
                          <a:cs typeface="Times New Roman"/>
                        </a:rPr>
                        <a:t>Betw</a:t>
                      </a:r>
                      <a:r>
                        <a:rPr lang="en-US" sz="1400" dirty="0">
                          <a:effectLst/>
                          <a:latin typeface="Calibri"/>
                          <a:ea typeface="Calibri"/>
                          <a:cs typeface="Times New Roman"/>
                        </a:rPr>
                        <a:t>. Arr.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Clock Time at Arr. (opens  at 7:00)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Clock Time at Beg. of  Svc.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Random 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Serv. 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Clock Time at End of Svc.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Waiting 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4305">
                <a:tc>
                  <a:txBody>
                    <a:bodyPr/>
                    <a:lstStyle/>
                    <a:p>
                      <a:pPr marL="0" marR="0" algn="ctr">
                        <a:lnSpc>
                          <a:spcPct val="115000"/>
                        </a:lnSpc>
                        <a:spcBef>
                          <a:spcPts val="0"/>
                        </a:spcBef>
                        <a:spcAft>
                          <a:spcPts val="0"/>
                        </a:spcAft>
                      </a:pPr>
                      <a:r>
                        <a:rPr lang="en-US" sz="1400" dirty="0">
                          <a:effectLst/>
                          <a:latin typeface="Calibri"/>
                          <a:ea typeface="Calibri"/>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12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4305">
                <a:tc>
                  <a:txBody>
                    <a:bodyPr/>
                    <a:lstStyle/>
                    <a:p>
                      <a:pPr marL="0" marR="0" algn="ctr">
                        <a:lnSpc>
                          <a:spcPct val="115000"/>
                        </a:lnSpc>
                        <a:spcBef>
                          <a:spcPts val="0"/>
                        </a:spcBef>
                        <a:spcAft>
                          <a:spcPts val="0"/>
                        </a:spcAft>
                      </a:pPr>
                      <a:r>
                        <a:rPr lang="en-US" sz="1400">
                          <a:effectLst/>
                          <a:latin typeface="Calibri"/>
                          <a:ea typeface="Calibri"/>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24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4305">
                <a:tc>
                  <a:txBody>
                    <a:bodyPr/>
                    <a:lstStyle/>
                    <a:p>
                      <a:pPr marL="0" marR="0" algn="ctr">
                        <a:lnSpc>
                          <a:spcPct val="115000"/>
                        </a:lnSpc>
                        <a:spcBef>
                          <a:spcPts val="0"/>
                        </a:spcBef>
                        <a:spcAft>
                          <a:spcPts val="0"/>
                        </a:spcAft>
                      </a:pPr>
                      <a:r>
                        <a:rPr lang="en-US" sz="1400">
                          <a:effectLst/>
                          <a:latin typeface="Calibri"/>
                          <a:ea typeface="Calibri"/>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4305">
                <a:tc>
                  <a:txBody>
                    <a:bodyPr/>
                    <a:lstStyle/>
                    <a:p>
                      <a:pPr marL="0" marR="0" algn="ctr">
                        <a:lnSpc>
                          <a:spcPct val="115000"/>
                        </a:lnSpc>
                        <a:spcBef>
                          <a:spcPts val="0"/>
                        </a:spcBef>
                        <a:spcAft>
                          <a:spcPts val="0"/>
                        </a:spcAft>
                      </a:pPr>
                      <a:r>
                        <a:rPr lang="en-US" sz="1400">
                          <a:effectLst/>
                          <a:latin typeface="Calibri"/>
                          <a:ea typeface="Calibri"/>
                          <a:cs typeface="Times New Roman"/>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32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4305">
                <a:tc>
                  <a:txBody>
                    <a:bodyPr/>
                    <a:lstStyle/>
                    <a:p>
                      <a:pPr marL="0" marR="0" algn="ctr">
                        <a:lnSpc>
                          <a:spcPct val="115000"/>
                        </a:lnSpc>
                        <a:spcBef>
                          <a:spcPts val="0"/>
                        </a:spcBef>
                        <a:spcAft>
                          <a:spcPts val="0"/>
                        </a:spcAft>
                      </a:pPr>
                      <a:r>
                        <a:rPr lang="en-US" sz="1400">
                          <a:effectLst/>
                          <a:latin typeface="Calibri"/>
                          <a:ea typeface="Calibri"/>
                          <a:cs typeface="Times New Roman"/>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83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9412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038475"/>
            <a:ext cx="358775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09600"/>
            <a:ext cx="833967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863" y="4495800"/>
            <a:ext cx="4452854" cy="176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161" y="4495800"/>
            <a:ext cx="4395839"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D0ABBBA0-A5C1-490D-A4A2-5F9FEE6A2134}"/>
              </a:ext>
            </a:extLst>
          </p:cNvPr>
          <p:cNvPicPr>
            <a:picLocks noChangeAspect="1"/>
          </p:cNvPicPr>
          <p:nvPr/>
        </p:nvPicPr>
        <p:blipFill>
          <a:blip r:embed="rId6"/>
          <a:stretch>
            <a:fillRect/>
          </a:stretch>
        </p:blipFill>
        <p:spPr>
          <a:xfrm>
            <a:off x="2764570" y="2895600"/>
            <a:ext cx="1911350" cy="1541823"/>
          </a:xfrm>
          <a:prstGeom prst="rect">
            <a:avLst/>
          </a:prstGeom>
        </p:spPr>
      </p:pic>
    </p:spTree>
    <p:extLst>
      <p:ext uri="{BB962C8B-B14F-4D97-AF65-F5344CB8AC3E}">
        <p14:creationId xmlns:p14="http://schemas.microsoft.com/office/powerpoint/2010/main" val="43694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229600" cy="5257800"/>
          </a:xfrm>
        </p:spPr>
        <p:txBody>
          <a:bodyPr>
            <a:normAutofit fontScale="25000" lnSpcReduction="20000"/>
          </a:bodyPr>
          <a:lstStyle/>
          <a:p>
            <a:pPr marL="0" indent="0">
              <a:buNone/>
            </a:pPr>
            <a:r>
              <a:rPr lang="en-US" sz="9600" dirty="0"/>
              <a:t>Added application 1)</a:t>
            </a:r>
          </a:p>
          <a:p>
            <a:pPr marL="0" indent="0">
              <a:buNone/>
            </a:pPr>
            <a:endParaRPr lang="en-US" sz="9600" dirty="0"/>
          </a:p>
          <a:p>
            <a:pPr marL="0" indent="0">
              <a:buNone/>
            </a:pPr>
            <a:r>
              <a:rPr lang="en-US" sz="9600" dirty="0"/>
              <a:t>A firm is planning a new product introduction and is interested in forecasting potential profit.  Price is $12 and fixed production cost is $135,000.</a:t>
            </a:r>
          </a:p>
          <a:p>
            <a:pPr marL="0" indent="0">
              <a:buNone/>
            </a:pPr>
            <a:endParaRPr lang="en-US" sz="9600" dirty="0"/>
          </a:p>
          <a:p>
            <a:pPr marL="0" indent="0">
              <a:buNone/>
            </a:pPr>
            <a:r>
              <a:rPr lang="en-US" sz="9600" dirty="0"/>
              <a:t>It was determined that sales volume can be modeled using a normal distribution with a mean of 65,000 and standard deviation of 15,000.</a:t>
            </a:r>
          </a:p>
          <a:p>
            <a:pPr marL="0" indent="0">
              <a:buNone/>
            </a:pPr>
            <a:endParaRPr lang="en-US" sz="9600" dirty="0"/>
          </a:p>
          <a:p>
            <a:pPr marL="0" indent="0">
              <a:buNone/>
            </a:pPr>
            <a:r>
              <a:rPr lang="en-US" sz="9600" dirty="0"/>
              <a:t>In addition, it has been determined that the variable cost can be modeled using the uniform distribution on the interval from $8.00 to $10.00.</a:t>
            </a:r>
          </a:p>
          <a:p>
            <a:pPr marL="0" indent="0">
              <a:buNone/>
            </a:pPr>
            <a:endParaRPr lang="en-US" sz="9600" dirty="0"/>
          </a:p>
          <a:p>
            <a:pPr marL="0" indent="0">
              <a:buNone/>
            </a:pPr>
            <a:r>
              <a:rPr lang="en-US" sz="9600" b="1" dirty="0">
                <a:solidFill>
                  <a:srgbClr val="00B050"/>
                </a:solidFill>
              </a:rPr>
              <a:t>Profit = ($12 – Variable Cost)*Volume   -    $135,000</a:t>
            </a:r>
          </a:p>
          <a:p>
            <a:pPr marL="0" indent="0">
              <a:buNone/>
            </a:pPr>
            <a:endParaRPr lang="en-US" sz="9600" dirty="0"/>
          </a:p>
          <a:p>
            <a:pPr marL="0" indent="0">
              <a:buNone/>
            </a:pPr>
            <a:r>
              <a:rPr lang="en-US" sz="9600" dirty="0"/>
              <a:t>It is desired to simulate profit for 1000 replications and estimate the probability that profit will be positive.</a:t>
            </a:r>
          </a:p>
          <a:p>
            <a:pPr marL="0" indent="0">
              <a:buNone/>
            </a:pPr>
            <a:endParaRPr lang="en-US" sz="8000" dirty="0"/>
          </a:p>
        </p:txBody>
      </p:sp>
      <p:pic>
        <p:nvPicPr>
          <p:cNvPr id="2" name="Picture 1">
            <a:extLst>
              <a:ext uri="{FF2B5EF4-FFF2-40B4-BE49-F238E27FC236}">
                <a16:creationId xmlns:a16="http://schemas.microsoft.com/office/drawing/2014/main" id="{87335007-F0E5-42C4-9C33-3630F93B42CA}"/>
              </a:ext>
            </a:extLst>
          </p:cNvPr>
          <p:cNvPicPr>
            <a:picLocks noChangeAspect="1"/>
          </p:cNvPicPr>
          <p:nvPr/>
        </p:nvPicPr>
        <p:blipFill>
          <a:blip r:embed="rId2"/>
          <a:stretch>
            <a:fillRect/>
          </a:stretch>
        </p:blipFill>
        <p:spPr>
          <a:xfrm>
            <a:off x="7543800" y="76200"/>
            <a:ext cx="1371600" cy="998696"/>
          </a:xfrm>
          <a:prstGeom prst="rect">
            <a:avLst/>
          </a:prstGeom>
        </p:spPr>
      </p:pic>
    </p:spTree>
    <p:extLst>
      <p:ext uri="{BB962C8B-B14F-4D97-AF65-F5344CB8AC3E}">
        <p14:creationId xmlns:p14="http://schemas.microsoft.com/office/powerpoint/2010/main" val="105664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982</Words>
  <Application>Microsoft Office PowerPoint</Application>
  <PresentationFormat>On-screen Show (4:3)</PresentationFormat>
  <Paragraphs>98</Paragraphs>
  <Slides>12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11)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Simulation</dc:title>
  <dc:creator>john wurst</dc:creator>
  <cp:lastModifiedBy>John C Wurst</cp:lastModifiedBy>
  <cp:revision>7</cp:revision>
  <dcterms:created xsi:type="dcterms:W3CDTF">2020-04-21T02:16:06Z</dcterms:created>
  <dcterms:modified xsi:type="dcterms:W3CDTF">2024-11-11T23:42:34Z</dcterms:modified>
</cp:coreProperties>
</file>